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87" r:id="rId2"/>
    <p:sldId id="326" r:id="rId3"/>
    <p:sldId id="329" r:id="rId4"/>
    <p:sldId id="303" r:id="rId5"/>
    <p:sldId id="328" r:id="rId6"/>
    <p:sldId id="331" r:id="rId7"/>
    <p:sldId id="332" r:id="rId8"/>
    <p:sldId id="330" r:id="rId9"/>
    <p:sldId id="333" r:id="rId10"/>
  </p:sldIdLst>
  <p:sldSz cx="14630400" cy="8229600"/>
  <p:notesSz cx="6858000" cy="9144000"/>
  <p:defaultTextStyle>
    <a:defPPr>
      <a:defRPr lang="en-US"/>
    </a:defPPr>
    <a:lvl1pPr marL="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06"/>
    <p:restoredTop sz="94653"/>
  </p:normalViewPr>
  <p:slideViewPr>
    <p:cSldViewPr snapToGrid="0" snapToObjects="1">
      <p:cViewPr varScale="1">
        <p:scale>
          <a:sx n="53" d="100"/>
          <a:sy n="53" d="100"/>
        </p:scale>
        <p:origin x="200" y="1960"/>
      </p:cViewPr>
      <p:guideLst>
        <p:guide orient="horz" pos="2592"/>
        <p:guide pos="460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png>
</file>

<file path=ppt/media/image2.tiff>
</file>

<file path=ppt/media/image3.tiff>
</file>

<file path=ppt/media/image4.tiff>
</file>

<file path=ppt/media/image5.tiff>
</file>

<file path=ppt/media/image6.jpg>
</file>

<file path=ppt/media/image7.gif>
</file>

<file path=ppt/media/image8.tiff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echnology_Template_BGs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289297" y="207974"/>
            <a:ext cx="13167360" cy="85936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547445" y="7344037"/>
            <a:ext cx="672579" cy="438150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ctr">
              <a:defRPr sz="1800" b="0" i="0">
                <a:solidFill>
                  <a:srgbClr val="FFFFFF"/>
                </a:solidFill>
                <a:latin typeface="Arial Narrow"/>
                <a:cs typeface="Arial Narrow"/>
              </a:defRPr>
            </a:lvl1pPr>
          </a:lstStyle>
          <a:p>
            <a:fld id="{773B9F58-8792-446E-952C-2331CBF33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361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4422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31736-7B55-4B95-B39B-27AC8216FB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C76975-CE07-41E4-9CE4-22C5963387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3F0DE3-93B1-47D8-BABC-892A609FA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0B0CD-E7D7-412A-A8F6-3F54510CACB3}" type="datetimeFigureOut">
              <a:rPr lang="en-US" smtClean="0"/>
              <a:t>3/17/20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2FB6B-1CB1-4CDC-926C-D05F1B90B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2A0D7-2A38-44FF-9783-403CF5641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8CBA3-321F-43E9-A35C-ECF3CDF19D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49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297" y="207974"/>
            <a:ext cx="13167360" cy="85936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537723" y="7354502"/>
            <a:ext cx="644883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ctr">
              <a:defRPr sz="1700" b="1" i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fld id="{AB42828F-BA9D-254A-8DCF-97B2E31CEEE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652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</p:sldLayoutIdLst>
  <p:txStyles>
    <p:titleStyle>
      <a:lvl1pPr algn="l" defTabSz="653110" rtl="0" eaLnBrk="1" latinLnBrk="0" hangingPunct="1">
        <a:spcBef>
          <a:spcPct val="0"/>
        </a:spcBef>
        <a:buNone/>
        <a:defRPr sz="4000" kern="1200" baseline="0">
          <a:solidFill>
            <a:schemeClr val="tx1"/>
          </a:solidFill>
          <a:latin typeface="Futura ND for Nike 365 Cn XBd"/>
          <a:ea typeface="+mj-ea"/>
          <a:cs typeface="Futura ND for Nike 365 Cn XBd"/>
        </a:defRPr>
      </a:lvl1pPr>
    </p:titleStyle>
    <p:bodyStyle>
      <a:lvl1pPr marL="489833" indent="-489833" algn="l" defTabSz="653110" rtl="0" eaLnBrk="1" latinLnBrk="0" hangingPunct="1">
        <a:spcBef>
          <a:spcPct val="20000"/>
        </a:spcBef>
        <a:buFont typeface="Arial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61304" indent="-408194" algn="l" defTabSz="65311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76" indent="-326555" algn="l" defTabSz="653110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886" indent="-326555" algn="l" defTabSz="653110" rtl="0" eaLnBrk="1" latinLnBrk="0" hangingPunct="1">
        <a:spcBef>
          <a:spcPct val="20000"/>
        </a:spcBef>
        <a:buFont typeface="Arial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38996" indent="-326555" algn="l" defTabSz="653110" rtl="0" eaLnBrk="1" latinLnBrk="0" hangingPunct="1">
        <a:spcBef>
          <a:spcPct val="20000"/>
        </a:spcBef>
        <a:buFont typeface="Arial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592106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7BB9A9-2085-2141-8706-F133C5864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181" y="977478"/>
            <a:ext cx="6310126" cy="6236879"/>
          </a:xfrm>
          <a:prstGeom prst="rect">
            <a:avLst/>
          </a:prstGeom>
        </p:spPr>
      </p:pic>
      <p:sp>
        <p:nvSpPr>
          <p:cNvPr id="12" name="Parallelogram 11"/>
          <p:cNvSpPr/>
          <p:nvPr/>
        </p:nvSpPr>
        <p:spPr>
          <a:xfrm>
            <a:off x="3749873" y="857101"/>
            <a:ext cx="6915349" cy="6341643"/>
          </a:xfrm>
          <a:prstGeom prst="parallelogram">
            <a:avLst>
              <a:gd name="adj" fmla="val 48462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/>
                <a:cs typeface="Impact"/>
              </a:rPr>
              <a:t>Introduction</a:t>
            </a:r>
          </a:p>
        </p:txBody>
      </p:sp>
      <p:sp>
        <p:nvSpPr>
          <p:cNvPr id="9" name="Right Triangle 8"/>
          <p:cNvSpPr/>
          <p:nvPr/>
        </p:nvSpPr>
        <p:spPr>
          <a:xfrm flipH="1">
            <a:off x="13729933" y="6136906"/>
            <a:ext cx="454286" cy="1077452"/>
          </a:xfrm>
          <a:prstGeom prst="rtTriangle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9" name="Shape 4390"/>
          <p:cNvSpPr/>
          <p:nvPr/>
        </p:nvSpPr>
        <p:spPr>
          <a:xfrm rot="10800000" flipH="1">
            <a:off x="7018096" y="4114800"/>
            <a:ext cx="6938980" cy="0"/>
          </a:xfrm>
          <a:prstGeom prst="line">
            <a:avLst/>
          </a:prstGeom>
          <a:ln w="12700" cmpd="sng">
            <a:solidFill>
              <a:srgbClr val="000000"/>
            </a:solidFill>
            <a:prstDash val="dash"/>
          </a:ln>
        </p:spPr>
        <p:txBody>
          <a:bodyPr lIns="45718" tIns="45718" rIns="45718" bIns="45718"/>
          <a:lstStyle/>
          <a:p>
            <a:endParaRPr>
              <a:ln>
                <a:solidFill>
                  <a:srgbClr val="000000"/>
                </a:solidFill>
                <a:prstDash val="dash"/>
              </a:ln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708054" y="3825418"/>
            <a:ext cx="6558225" cy="1652601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146304">
              <a:spcBef>
                <a:spcPts val="800"/>
              </a:spcBef>
            </a:pPr>
            <a:endParaRPr lang="en-US" sz="2800" kern="0" dirty="0">
              <a:latin typeface="Arial Narrow"/>
              <a:cs typeface="Arial Narrow"/>
            </a:endParaRPr>
          </a:p>
        </p:txBody>
      </p:sp>
      <p:sp>
        <p:nvSpPr>
          <p:cNvPr id="22" name="Title 3"/>
          <p:cNvSpPr txBox="1">
            <a:spLocks/>
          </p:cNvSpPr>
          <p:nvPr/>
        </p:nvSpPr>
        <p:spPr>
          <a:xfrm>
            <a:off x="7010588" y="2087053"/>
            <a:ext cx="7309269" cy="18500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3080"/>
              </a:lnSpc>
              <a:defRPr/>
            </a:pPr>
            <a:r>
              <a:rPr lang="en-US" sz="6000" b="1" kern="0" spc="-40" dirty="0">
                <a:solidFill>
                  <a:prstClr val="black"/>
                </a:solidFill>
                <a:latin typeface="Arial Narrow"/>
                <a:cs typeface="Arial Narrow"/>
              </a:rPr>
              <a:t>Brian Hou</a:t>
            </a:r>
          </a:p>
          <a:p>
            <a:pPr>
              <a:lnSpc>
                <a:spcPts val="3080"/>
              </a:lnSpc>
              <a:defRPr/>
            </a:pPr>
            <a:endParaRPr lang="en-US" sz="6000" b="1" kern="0" spc="-40" dirty="0">
              <a:solidFill>
                <a:prstClr val="black"/>
              </a:solidFill>
              <a:latin typeface="Arial Narrow"/>
              <a:cs typeface="Arial Narrow"/>
            </a:endParaRPr>
          </a:p>
          <a:p>
            <a:pPr>
              <a:lnSpc>
                <a:spcPts val="3080"/>
              </a:lnSpc>
              <a:defRPr/>
            </a:pPr>
            <a:r>
              <a:rPr lang="en-US" sz="3600" b="1" kern="0" spc="-40" dirty="0">
                <a:solidFill>
                  <a:prstClr val="black"/>
                </a:solidFill>
                <a:latin typeface="Arial Narrow"/>
                <a:cs typeface="Arial Narrow"/>
              </a:rPr>
              <a:t>NIKE GLOBAL</a:t>
            </a:r>
          </a:p>
          <a:p>
            <a:pPr>
              <a:lnSpc>
                <a:spcPts val="3080"/>
              </a:lnSpc>
              <a:defRPr/>
            </a:pPr>
            <a:r>
              <a:rPr lang="en-US" sz="3600" b="1" kern="0" spc="-40" dirty="0">
                <a:solidFill>
                  <a:prstClr val="black"/>
                </a:solidFill>
                <a:latin typeface="Arial Narrow"/>
                <a:cs typeface="Arial Narrow"/>
              </a:rPr>
              <a:t>TECHNOLOGY INTERNSHIP</a:t>
            </a:r>
          </a:p>
          <a:p>
            <a:pPr>
              <a:lnSpc>
                <a:spcPts val="3080"/>
              </a:lnSpc>
              <a:defRPr/>
            </a:pPr>
            <a:endParaRPr lang="en-US" sz="3600" b="1" kern="0" spc="-40" dirty="0">
              <a:solidFill>
                <a:prstClr val="black"/>
              </a:solidFill>
              <a:latin typeface="Arial Narrow"/>
              <a:cs typeface="Arial Narrow"/>
            </a:endParaRPr>
          </a:p>
          <a:p>
            <a:pPr>
              <a:lnSpc>
                <a:spcPts val="3080"/>
              </a:lnSpc>
              <a:defRPr/>
            </a:pPr>
            <a:r>
              <a:rPr lang="en-US" sz="2800" b="1" kern="0" spc="-40" dirty="0">
                <a:solidFill>
                  <a:prstClr val="black"/>
                </a:solidFill>
                <a:latin typeface="Arial Narrow"/>
                <a:cs typeface="Arial Narrow"/>
              </a:rPr>
              <a:t>SUMMER 2019</a:t>
            </a:r>
          </a:p>
          <a:p>
            <a:pPr>
              <a:lnSpc>
                <a:spcPts val="3080"/>
              </a:lnSpc>
              <a:defRPr/>
            </a:pPr>
            <a:endParaRPr lang="en-US" sz="2400" b="1" kern="0" spc="-40" dirty="0">
              <a:solidFill>
                <a:prstClr val="black"/>
              </a:solidFill>
              <a:latin typeface="Arial Narrow"/>
              <a:cs typeface="Arial Narrow"/>
            </a:endParaRPr>
          </a:p>
          <a:p>
            <a:pPr>
              <a:lnSpc>
                <a:spcPts val="3080"/>
              </a:lnSpc>
              <a:defRPr/>
            </a:pPr>
            <a:endParaRPr lang="en-US" sz="2400" b="1" kern="0" spc="-40" dirty="0">
              <a:solidFill>
                <a:prstClr val="black"/>
              </a:solidFill>
              <a:latin typeface="Arial Narrow"/>
              <a:cs typeface="Arial Narrow"/>
            </a:endParaRP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547445" y="7357629"/>
            <a:ext cx="672579" cy="438150"/>
          </a:xfrm>
          <a:prstGeom prst="rect">
            <a:avLst/>
          </a:prstGeom>
        </p:spPr>
        <p:txBody>
          <a:bodyPr/>
          <a:lstStyle/>
          <a:p>
            <a:fld id="{773B9F58-8792-446E-952C-2331CBF33182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93AA874-6261-8342-B567-3AF64F16D4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92360"/>
            <a:ext cx="14630400" cy="3847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226CC1"/>
                </a:solidFill>
                <a:effectLst/>
                <a:latin typeface="Helvetica" pitchFamily="2" charset="0"/>
              </a:rPr>
              <a:t>    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B5C06EB7-36D8-6B44-B372-DB30836F95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0663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4">
            <a:extLst>
              <a:ext uri="{FF2B5EF4-FFF2-40B4-BE49-F238E27FC236}">
                <a16:creationId xmlns:a16="http://schemas.microsoft.com/office/drawing/2014/main" id="{CF5DEBC5-9843-9D4A-9C0C-294EF65343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73063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DA970D-53F7-8045-9B64-BCB8590C2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5614" y="4913403"/>
            <a:ext cx="2910665" cy="197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80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1FA2A1-41C5-4A08-83D8-DE443AF56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925" y="207963"/>
            <a:ext cx="13168313" cy="858837"/>
          </a:xfrm>
        </p:spPr>
        <p:txBody>
          <a:bodyPr/>
          <a:lstStyle/>
          <a:p>
            <a:r>
              <a:rPr lang="en-US" dirty="0">
                <a:latin typeface="Impact"/>
                <a:cs typeface="Impact"/>
              </a:rPr>
              <a:t>PRS Data Lake Process Flow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C02FD7-9B3E-2640-8F6B-108B9A83D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0948" y="5197775"/>
            <a:ext cx="2878863" cy="191251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CEF1045-9AD7-DD4D-9395-BE585A4418C0}"/>
              </a:ext>
            </a:extLst>
          </p:cNvPr>
          <p:cNvSpPr/>
          <p:nvPr/>
        </p:nvSpPr>
        <p:spPr>
          <a:xfrm>
            <a:off x="774915" y="1533041"/>
            <a:ext cx="1735810" cy="173581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Users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32176989-E69F-AF47-A807-22106EAB62CF}"/>
              </a:ext>
            </a:extLst>
          </p:cNvPr>
          <p:cNvSpPr/>
          <p:nvPr/>
        </p:nvSpPr>
        <p:spPr>
          <a:xfrm>
            <a:off x="2758700" y="1673710"/>
            <a:ext cx="1735810" cy="13639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  Interact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71F28A-1187-DB45-AC43-75922EDA704A}"/>
              </a:ext>
            </a:extLst>
          </p:cNvPr>
          <p:cNvSpPr/>
          <p:nvPr/>
        </p:nvSpPr>
        <p:spPr>
          <a:xfrm>
            <a:off x="4670802" y="1487784"/>
            <a:ext cx="4566187" cy="173581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Nike Experiences </a:t>
            </a:r>
          </a:p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(</a:t>
            </a:r>
            <a:r>
              <a:rPr lang="en-US" dirty="0" err="1">
                <a:solidFill>
                  <a:sysClr val="windowText" lastClr="000000"/>
                </a:solidFill>
              </a:rPr>
              <a:t>Nike.com</a:t>
            </a:r>
            <a:r>
              <a:rPr lang="en-US" dirty="0">
                <a:solidFill>
                  <a:sysClr val="windowText" lastClr="000000"/>
                </a:solidFill>
              </a:rPr>
              <a:t>, </a:t>
            </a:r>
            <a:r>
              <a:rPr lang="en-US" dirty="0" err="1">
                <a:solidFill>
                  <a:sysClr val="windowText" lastClr="000000"/>
                </a:solidFill>
              </a:rPr>
              <a:t>NikeApp</a:t>
            </a:r>
            <a:r>
              <a:rPr lang="en-US" dirty="0">
                <a:solidFill>
                  <a:sysClr val="windowText" lastClr="000000"/>
                </a:solidFill>
              </a:rPr>
              <a:t>, NTC, etc.)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E00C6CE-1ED8-504B-8541-4EEF3B948A3A}"/>
              </a:ext>
            </a:extLst>
          </p:cNvPr>
          <p:cNvSpPr/>
          <p:nvPr/>
        </p:nvSpPr>
        <p:spPr>
          <a:xfrm>
            <a:off x="4990455" y="5351225"/>
            <a:ext cx="3890074" cy="1821051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Product Recommender Service (PRS)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CD272F4-E2C7-934F-A4AD-D91E70CE210F}"/>
              </a:ext>
            </a:extLst>
          </p:cNvPr>
          <p:cNvSpPr/>
          <p:nvPr/>
        </p:nvSpPr>
        <p:spPr>
          <a:xfrm>
            <a:off x="4670802" y="3462788"/>
            <a:ext cx="2393651" cy="1820731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Hit Service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0C24FB3B-81F4-3B4D-A699-49F86174963F}"/>
              </a:ext>
            </a:extLst>
          </p:cNvPr>
          <p:cNvSpPr/>
          <p:nvPr/>
        </p:nvSpPr>
        <p:spPr>
          <a:xfrm>
            <a:off x="9006427" y="5386219"/>
            <a:ext cx="2084521" cy="1535624"/>
          </a:xfrm>
          <a:prstGeom prst="rightArrow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JSON Dump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1D79BC-904C-3140-B931-021232872C5C}"/>
              </a:ext>
            </a:extLst>
          </p:cNvPr>
          <p:cNvSpPr txBox="1"/>
          <p:nvPr/>
        </p:nvSpPr>
        <p:spPr>
          <a:xfrm>
            <a:off x="11267267" y="4305223"/>
            <a:ext cx="252622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Consumer Data Lake</a:t>
            </a:r>
          </a:p>
        </p:txBody>
      </p:sp>
      <p:sp>
        <p:nvSpPr>
          <p:cNvPr id="13" name="Up Arrow 12">
            <a:extLst>
              <a:ext uri="{FF2B5EF4-FFF2-40B4-BE49-F238E27FC236}">
                <a16:creationId xmlns:a16="http://schemas.microsoft.com/office/drawing/2014/main" id="{FD8DD1F9-D748-BF4C-9F08-1F3EFB2B3091}"/>
              </a:ext>
            </a:extLst>
          </p:cNvPr>
          <p:cNvSpPr/>
          <p:nvPr/>
        </p:nvSpPr>
        <p:spPr>
          <a:xfrm>
            <a:off x="7315200" y="3491219"/>
            <a:ext cx="2237595" cy="169347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Return Recs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5F7D60-4062-F44E-A396-C0E494E510B0}"/>
              </a:ext>
            </a:extLst>
          </p:cNvPr>
          <p:cNvSpPr txBox="1"/>
          <p:nvPr/>
        </p:nvSpPr>
        <p:spPr>
          <a:xfrm>
            <a:off x="13763145" y="7391400"/>
            <a:ext cx="413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26095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/>
                <a:cs typeface="Impact"/>
              </a:rPr>
              <a:t>Design New Table Schema for PRS</a:t>
            </a:r>
          </a:p>
        </p:txBody>
      </p:sp>
      <p:sp>
        <p:nvSpPr>
          <p:cNvPr id="23" name="Right Triangle 22"/>
          <p:cNvSpPr/>
          <p:nvPr/>
        </p:nvSpPr>
        <p:spPr>
          <a:xfrm flipH="1">
            <a:off x="13729933" y="6136906"/>
            <a:ext cx="454286" cy="1077452"/>
          </a:xfrm>
          <a:prstGeom prst="rtTriangle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89297" y="2529183"/>
            <a:ext cx="6874286" cy="2425265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3600" b="1" kern="0" dirty="0">
                <a:solidFill>
                  <a:srgbClr val="000000"/>
                </a:solidFill>
                <a:latin typeface="Arial Narrow"/>
                <a:cs typeface="Arial Narrow"/>
              </a:rPr>
              <a:t>Databricks</a:t>
            </a: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3600" b="1" kern="0" dirty="0">
                <a:solidFill>
                  <a:srgbClr val="000000"/>
                </a:solidFill>
                <a:latin typeface="Arial Narrow"/>
                <a:cs typeface="Arial Narrow"/>
              </a:rPr>
              <a:t>SQL Queries</a:t>
            </a: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3600" b="1" kern="0" dirty="0">
                <a:solidFill>
                  <a:srgbClr val="000000"/>
                </a:solidFill>
                <a:latin typeface="Arial Narrow"/>
                <a:cs typeface="Arial Narrow"/>
              </a:rPr>
              <a:t>Design Process for ETL Tasks</a:t>
            </a:r>
            <a:endParaRPr lang="en-US" sz="3600" kern="0" dirty="0">
              <a:solidFill>
                <a:srgbClr val="000000"/>
              </a:solidFill>
              <a:latin typeface="Arial Narrow"/>
              <a:cs typeface="Arial Narrow"/>
            </a:endParaRPr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547445" y="7357629"/>
            <a:ext cx="672579" cy="438150"/>
          </a:xfrm>
          <a:prstGeom prst="rect">
            <a:avLst/>
          </a:prstGeom>
        </p:spPr>
        <p:txBody>
          <a:bodyPr/>
          <a:lstStyle/>
          <a:p>
            <a:fld id="{773B9F58-8792-446E-952C-2331CBF3318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A64D3C-BDB8-9848-9742-6D13EDBFDA5A}"/>
              </a:ext>
            </a:extLst>
          </p:cNvPr>
          <p:cNvSpPr txBox="1"/>
          <p:nvPr/>
        </p:nvSpPr>
        <p:spPr>
          <a:xfrm>
            <a:off x="289297" y="1482743"/>
            <a:ext cx="492846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kern="0" spc="-40" dirty="0">
                <a:solidFill>
                  <a:prstClr val="black"/>
                </a:solidFill>
                <a:latin typeface="Arial Narrow"/>
                <a:cs typeface="Arial Narrow"/>
              </a:rPr>
              <a:t>What I Learned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DD56D0-2EED-ED42-984D-ED27C7435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940" y="1773489"/>
            <a:ext cx="5281720" cy="2632057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33AB5183-A637-0145-B822-070A66499A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92360"/>
            <a:ext cx="14630400" cy="3847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226CC1"/>
                </a:solidFill>
                <a:effectLst/>
                <a:latin typeface="Helvetica" pitchFamily="2" charset="0"/>
              </a:rPr>
              <a:t>  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rgbClr val="226CC1"/>
                </a:solidFill>
                <a:effectLst/>
                <a:latin typeface="Helvetica" pitchFamily="2" charset="0"/>
              </a:rPr>
              <a:t>     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2ED36F19-2395-CE4F-AA4F-1C370967A39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20663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129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/>
                <a:cs typeface="Impact"/>
              </a:rPr>
              <a:t>Creating Product Recommender Service Endpoint</a:t>
            </a:r>
          </a:p>
        </p:txBody>
      </p:sp>
      <p:sp>
        <p:nvSpPr>
          <p:cNvPr id="23" name="Right Triangle 22"/>
          <p:cNvSpPr/>
          <p:nvPr/>
        </p:nvSpPr>
        <p:spPr>
          <a:xfrm flipH="1">
            <a:off x="13729933" y="6136906"/>
            <a:ext cx="454286" cy="1077452"/>
          </a:xfrm>
          <a:prstGeom prst="rtTriangle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5" name="Title 3"/>
          <p:cNvSpPr txBox="1">
            <a:spLocks/>
          </p:cNvSpPr>
          <p:nvPr/>
        </p:nvSpPr>
        <p:spPr>
          <a:xfrm>
            <a:off x="606342" y="1462478"/>
            <a:ext cx="6575508" cy="379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3080"/>
              </a:lnSpc>
              <a:defRPr/>
            </a:pPr>
            <a:r>
              <a:rPr lang="en-US" sz="3200" b="1" kern="0" spc="-40" dirty="0">
                <a:solidFill>
                  <a:prstClr val="black"/>
                </a:solidFill>
                <a:latin typeface="Arial Narrow"/>
                <a:cs typeface="Arial Narrow"/>
              </a:rPr>
              <a:t> </a:t>
            </a:r>
            <a:r>
              <a:rPr lang="en-US" sz="3200" b="1" kern="0" spc="-40" dirty="0" err="1">
                <a:solidFill>
                  <a:prstClr val="black"/>
                </a:solidFill>
                <a:latin typeface="Arial Narrow"/>
                <a:cs typeface="Arial Narrow"/>
              </a:rPr>
              <a:t>Top_User_Products</a:t>
            </a:r>
            <a:r>
              <a:rPr lang="en-US" sz="3200" b="1" kern="0" spc="-40" dirty="0">
                <a:solidFill>
                  <a:prstClr val="black"/>
                </a:solidFill>
                <a:latin typeface="Arial Narrow"/>
                <a:cs typeface="Arial Narrow"/>
              </a:rPr>
              <a:t> GET endpoint</a:t>
            </a:r>
          </a:p>
        </p:txBody>
      </p:sp>
      <p:sp>
        <p:nvSpPr>
          <p:cNvPr id="26" name="Shape 4390"/>
          <p:cNvSpPr/>
          <p:nvPr/>
        </p:nvSpPr>
        <p:spPr>
          <a:xfrm rot="10800000" flipH="1" flipV="1">
            <a:off x="731880" y="2011549"/>
            <a:ext cx="5870398" cy="55830"/>
          </a:xfrm>
          <a:prstGeom prst="line">
            <a:avLst/>
          </a:prstGeom>
          <a:ln w="12700" cmpd="sng">
            <a:solidFill>
              <a:srgbClr val="000000"/>
            </a:solidFill>
            <a:prstDash val="dash"/>
          </a:ln>
        </p:spPr>
        <p:txBody>
          <a:bodyPr lIns="45718" tIns="45718" rIns="45718" bIns="45718"/>
          <a:lstStyle/>
          <a:p>
            <a:endParaRPr>
              <a:ln>
                <a:solidFill>
                  <a:srgbClr val="000000"/>
                </a:solidFill>
                <a:prstDash val="dash"/>
              </a:ln>
              <a:solidFill>
                <a:prstClr val="black"/>
              </a:solidFill>
              <a:latin typeface="Calibri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42392" y="3991032"/>
            <a:ext cx="8718584" cy="2776090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2800" b="1" kern="0" dirty="0">
                <a:solidFill>
                  <a:srgbClr val="000000"/>
                </a:solidFill>
                <a:latin typeface="Arial Narrow"/>
                <a:cs typeface="Arial Narrow"/>
              </a:rPr>
              <a:t>Product Recommender Service Codebase</a:t>
            </a: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2800" b="1" kern="0" dirty="0">
                <a:solidFill>
                  <a:srgbClr val="000000"/>
                </a:solidFill>
                <a:latin typeface="Arial Narrow"/>
                <a:cs typeface="Arial Narrow"/>
              </a:rPr>
              <a:t>Scala</a:t>
            </a: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2800" b="1" kern="0" dirty="0">
                <a:solidFill>
                  <a:srgbClr val="000000"/>
                </a:solidFill>
                <a:latin typeface="Arial Narrow"/>
                <a:cs typeface="Arial Narrow"/>
              </a:rPr>
              <a:t>RESTful </a:t>
            </a:r>
            <a:r>
              <a:rPr lang="en-US" sz="2800" b="1" kern="0" dirty="0" err="1">
                <a:solidFill>
                  <a:srgbClr val="000000"/>
                </a:solidFill>
                <a:latin typeface="Arial Narrow"/>
                <a:cs typeface="Arial Narrow"/>
              </a:rPr>
              <a:t>Apis</a:t>
            </a:r>
            <a:endParaRPr lang="en-US" sz="2800" b="1" kern="0" dirty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2800" b="1" kern="0" dirty="0">
                <a:solidFill>
                  <a:srgbClr val="000000"/>
                </a:solidFill>
                <a:latin typeface="Arial Narrow"/>
                <a:cs typeface="Arial Narrow"/>
              </a:rPr>
              <a:t>Unit and User Acceptance Tests</a:t>
            </a: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2800" b="1" kern="0" dirty="0">
                <a:solidFill>
                  <a:srgbClr val="000000"/>
                </a:solidFill>
                <a:latin typeface="Arial Narrow"/>
                <a:cs typeface="Arial Narrow"/>
              </a:rPr>
              <a:t>Swagger</a:t>
            </a: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2800" b="1" kern="0" dirty="0">
                <a:solidFill>
                  <a:srgbClr val="000000"/>
                </a:solidFill>
                <a:latin typeface="Arial Narrow"/>
                <a:cs typeface="Arial Narrow"/>
              </a:rPr>
              <a:t>Postman</a:t>
            </a: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endParaRPr lang="en-US" sz="1400" kern="0" dirty="0">
              <a:solidFill>
                <a:srgbClr val="000000"/>
              </a:solidFill>
              <a:latin typeface="Arial Narrow"/>
              <a:cs typeface="Arial Narrow"/>
            </a:endParaRPr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547445" y="7357629"/>
            <a:ext cx="672579" cy="438150"/>
          </a:xfrm>
          <a:prstGeom prst="rect">
            <a:avLst/>
          </a:prstGeom>
        </p:spPr>
        <p:txBody>
          <a:bodyPr/>
          <a:lstStyle/>
          <a:p>
            <a:fld id="{773B9F58-8792-446E-952C-2331CBF3318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D9585F4-185E-C24F-8B00-BD595F13028B}"/>
              </a:ext>
            </a:extLst>
          </p:cNvPr>
          <p:cNvSpPr/>
          <p:nvPr/>
        </p:nvSpPr>
        <p:spPr>
          <a:xfrm>
            <a:off x="606342" y="2214531"/>
            <a:ext cx="11497834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/>
              <a:t>/recommend/products/</a:t>
            </a:r>
            <a:r>
              <a:rPr lang="en-US" b="1" i="1" dirty="0" err="1"/>
              <a:t>top_user_products</a:t>
            </a:r>
            <a:r>
              <a:rPr lang="en-US" b="1" i="1" dirty="0"/>
              <a:t>/</a:t>
            </a:r>
            <a:r>
              <a:rPr lang="en-US" b="1" i="1" dirty="0" err="1"/>
              <a:t>nike_app</a:t>
            </a:r>
            <a:r>
              <a:rPr lang="en-US" b="1" i="1" dirty="0"/>
              <a:t>/US/</a:t>
            </a:r>
            <a:r>
              <a:rPr lang="en-US" b="1" i="1" dirty="0" err="1"/>
              <a:t>en</a:t>
            </a:r>
            <a:r>
              <a:rPr lang="en-US" b="1" i="1" dirty="0"/>
              <a:t>/v1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A64D3C-BDB8-9848-9742-6D13EDBFDA5A}"/>
              </a:ext>
            </a:extLst>
          </p:cNvPr>
          <p:cNvSpPr txBox="1"/>
          <p:nvPr/>
        </p:nvSpPr>
        <p:spPr>
          <a:xfrm>
            <a:off x="642393" y="3079509"/>
            <a:ext cx="492846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kern="0" spc="-40" dirty="0">
                <a:solidFill>
                  <a:prstClr val="black"/>
                </a:solidFill>
                <a:latin typeface="Arial Narrow"/>
                <a:cs typeface="Arial Narrow"/>
              </a:rPr>
              <a:t>What I Learned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CF6BA8-D7A7-EE44-AB6C-3B2E1E8C3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6096" y="2854125"/>
            <a:ext cx="4186781" cy="450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053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/>
                <a:cs typeface="Impact"/>
              </a:rPr>
              <a:t>Postman Demo</a:t>
            </a:r>
          </a:p>
        </p:txBody>
      </p:sp>
      <p:sp>
        <p:nvSpPr>
          <p:cNvPr id="23" name="Right Triangle 22"/>
          <p:cNvSpPr/>
          <p:nvPr/>
        </p:nvSpPr>
        <p:spPr>
          <a:xfrm flipH="1">
            <a:off x="13729933" y="6136906"/>
            <a:ext cx="454286" cy="1077452"/>
          </a:xfrm>
          <a:prstGeom prst="rtTriangle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5" name="Title 3"/>
          <p:cNvSpPr txBox="1">
            <a:spLocks/>
          </p:cNvSpPr>
          <p:nvPr/>
        </p:nvSpPr>
        <p:spPr>
          <a:xfrm>
            <a:off x="606342" y="1462478"/>
            <a:ext cx="5995936" cy="4271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3080"/>
              </a:lnSpc>
              <a:defRPr/>
            </a:pPr>
            <a:endParaRPr lang="en-US" sz="3200" b="1" kern="0" spc="-40" dirty="0">
              <a:solidFill>
                <a:prstClr val="black"/>
              </a:solidFill>
              <a:latin typeface="Arial Narrow"/>
              <a:cs typeface="Arial Narrow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42393" y="3991033"/>
            <a:ext cx="6331844" cy="1944818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182880" indent="-137160">
              <a:spcBef>
                <a:spcPts val="800"/>
              </a:spcBef>
              <a:buFont typeface="Arial"/>
              <a:buChar char="•"/>
            </a:pPr>
            <a:endParaRPr lang="en-US" sz="1400" kern="0" dirty="0">
              <a:solidFill>
                <a:srgbClr val="000000"/>
              </a:solidFill>
              <a:latin typeface="Arial Narrow"/>
              <a:cs typeface="Arial Narrow"/>
            </a:endParaRPr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547445" y="7357629"/>
            <a:ext cx="672579" cy="438150"/>
          </a:xfrm>
          <a:prstGeom prst="rect">
            <a:avLst/>
          </a:prstGeom>
        </p:spPr>
        <p:txBody>
          <a:bodyPr/>
          <a:lstStyle/>
          <a:p>
            <a:fld id="{773B9F58-8792-446E-952C-2331CBF3318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C5297E-DB92-364F-BC4E-91AC803C0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94" y="1253844"/>
            <a:ext cx="13087540" cy="568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0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/>
                <a:cs typeface="Impact"/>
              </a:rPr>
              <a:t>EXTEND TOP TRENDING AND LATEST ARRIVALS MODELS</a:t>
            </a:r>
          </a:p>
        </p:txBody>
      </p:sp>
      <p:sp>
        <p:nvSpPr>
          <p:cNvPr id="23" name="Right Triangle 22"/>
          <p:cNvSpPr/>
          <p:nvPr/>
        </p:nvSpPr>
        <p:spPr>
          <a:xfrm flipH="1">
            <a:off x="13729933" y="6136906"/>
            <a:ext cx="454286" cy="1077452"/>
          </a:xfrm>
          <a:prstGeom prst="rtTriangle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89297" y="4507625"/>
            <a:ext cx="6874286" cy="2425265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2800" b="1" kern="0" dirty="0">
                <a:solidFill>
                  <a:srgbClr val="000000"/>
                </a:solidFill>
                <a:latin typeface="Arial Narrow"/>
                <a:cs typeface="Arial Narrow"/>
              </a:rPr>
              <a:t>Leverage Product Feeds </a:t>
            </a:r>
            <a:r>
              <a:rPr lang="en-US" sz="2800" b="1" kern="0" dirty="0" err="1">
                <a:solidFill>
                  <a:srgbClr val="000000"/>
                </a:solidFill>
                <a:latin typeface="Arial Narrow"/>
                <a:cs typeface="Arial Narrow"/>
              </a:rPr>
              <a:t>Api</a:t>
            </a:r>
            <a:endParaRPr lang="en-US" sz="2800" b="1" kern="0" dirty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2800" b="1" kern="0" dirty="0">
                <a:solidFill>
                  <a:srgbClr val="000000"/>
                </a:solidFill>
                <a:latin typeface="Arial Narrow"/>
                <a:cs typeface="Arial Narrow"/>
              </a:rPr>
              <a:t>Python</a:t>
            </a: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2800" b="1" kern="0" dirty="0">
                <a:solidFill>
                  <a:srgbClr val="000000"/>
                </a:solidFill>
                <a:latin typeface="Arial Narrow"/>
                <a:cs typeface="Arial Narrow"/>
              </a:rPr>
              <a:t>Rendering product features as HTML to display visualizations</a:t>
            </a: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r>
              <a:rPr lang="en-US" sz="2800" b="1" kern="0" dirty="0">
                <a:solidFill>
                  <a:srgbClr val="000000"/>
                </a:solidFill>
                <a:latin typeface="Arial Narrow"/>
                <a:cs typeface="Arial Narrow"/>
              </a:rPr>
              <a:t>Understand Role of Product Owners, Experience Owners, and Model Developers</a:t>
            </a:r>
          </a:p>
          <a:p>
            <a:pPr marL="182880" indent="-137160">
              <a:spcBef>
                <a:spcPts val="800"/>
              </a:spcBef>
              <a:buFont typeface="Arial"/>
              <a:buChar char="•"/>
            </a:pPr>
            <a:endParaRPr lang="en-US" sz="2800" kern="0" dirty="0">
              <a:solidFill>
                <a:srgbClr val="000000"/>
              </a:solidFill>
              <a:latin typeface="Arial Narrow"/>
              <a:cs typeface="Arial Narrow"/>
            </a:endParaRPr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547445" y="7357629"/>
            <a:ext cx="672579" cy="438150"/>
          </a:xfrm>
          <a:prstGeom prst="rect">
            <a:avLst/>
          </a:prstGeom>
        </p:spPr>
        <p:txBody>
          <a:bodyPr/>
          <a:lstStyle/>
          <a:p>
            <a:fld id="{773B9F58-8792-446E-952C-2331CBF3318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A64D3C-BDB8-9848-9742-6D13EDBFDA5A}"/>
              </a:ext>
            </a:extLst>
          </p:cNvPr>
          <p:cNvSpPr txBox="1"/>
          <p:nvPr/>
        </p:nvSpPr>
        <p:spPr>
          <a:xfrm>
            <a:off x="289297" y="3747038"/>
            <a:ext cx="492846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kern="0" spc="-40" dirty="0">
                <a:solidFill>
                  <a:prstClr val="black"/>
                </a:solidFill>
                <a:latin typeface="Arial Narrow"/>
                <a:cs typeface="Arial Narrow"/>
              </a:rPr>
              <a:t>What I Learned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B1710B-1A26-E64A-BAA1-CF1FF8357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2214" y="2014265"/>
            <a:ext cx="5394907" cy="30211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453B78-4D44-824B-8A5E-5B21FE71A008}"/>
              </a:ext>
            </a:extLst>
          </p:cNvPr>
          <p:cNvSpPr txBox="1"/>
          <p:nvPr/>
        </p:nvSpPr>
        <p:spPr>
          <a:xfrm>
            <a:off x="457199" y="1304435"/>
            <a:ext cx="687428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Extended mostly in the EU and XP Merch Groups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131B3F-BEFC-9F42-B825-68F31F89BF5E}"/>
              </a:ext>
            </a:extLst>
          </p:cNvPr>
          <p:cNvSpPr txBox="1"/>
          <p:nvPr/>
        </p:nvSpPr>
        <p:spPr>
          <a:xfrm>
            <a:off x="476250" y="2163795"/>
            <a:ext cx="6687333" cy="503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Live in 42 geos, including the US</a:t>
            </a:r>
          </a:p>
        </p:txBody>
      </p:sp>
    </p:spTree>
    <p:extLst>
      <p:ext uri="{BB962C8B-B14F-4D97-AF65-F5344CB8AC3E}">
        <p14:creationId xmlns:p14="http://schemas.microsoft.com/office/powerpoint/2010/main" val="230135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Impact"/>
                <a:cs typeface="Impact"/>
              </a:rPr>
              <a:t>VISUALIZATION DEMO</a:t>
            </a:r>
          </a:p>
        </p:txBody>
      </p:sp>
      <p:sp>
        <p:nvSpPr>
          <p:cNvPr id="23" name="Right Triangle 22"/>
          <p:cNvSpPr/>
          <p:nvPr/>
        </p:nvSpPr>
        <p:spPr>
          <a:xfrm flipH="1">
            <a:off x="13729933" y="6136906"/>
            <a:ext cx="454286" cy="1077452"/>
          </a:xfrm>
          <a:prstGeom prst="rtTriangle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5" name="Title 3"/>
          <p:cNvSpPr txBox="1">
            <a:spLocks/>
          </p:cNvSpPr>
          <p:nvPr/>
        </p:nvSpPr>
        <p:spPr>
          <a:xfrm>
            <a:off x="606342" y="1462478"/>
            <a:ext cx="5995936" cy="4271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3080"/>
              </a:lnSpc>
              <a:defRPr/>
            </a:pPr>
            <a:endParaRPr lang="en-US" sz="3200" b="1" kern="0" spc="-40" dirty="0">
              <a:solidFill>
                <a:prstClr val="black"/>
              </a:solidFill>
              <a:latin typeface="Arial Narrow"/>
              <a:cs typeface="Arial Narrow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42393" y="3991033"/>
            <a:ext cx="6331844" cy="1944818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 marL="182880" indent="-137160">
              <a:spcBef>
                <a:spcPts val="800"/>
              </a:spcBef>
              <a:buFont typeface="Arial"/>
              <a:buChar char="•"/>
            </a:pPr>
            <a:endParaRPr lang="en-US" sz="1400" kern="0" dirty="0">
              <a:solidFill>
                <a:srgbClr val="000000"/>
              </a:solidFill>
              <a:latin typeface="Arial Narrow"/>
              <a:cs typeface="Arial Narrow"/>
            </a:endParaRPr>
          </a:p>
        </p:txBody>
      </p:sp>
      <p:sp>
        <p:nvSpPr>
          <p:cNvPr id="3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547445" y="7357629"/>
            <a:ext cx="672579" cy="438150"/>
          </a:xfrm>
          <a:prstGeom prst="rect">
            <a:avLst/>
          </a:prstGeom>
        </p:spPr>
        <p:txBody>
          <a:bodyPr/>
          <a:lstStyle/>
          <a:p>
            <a:fld id="{773B9F58-8792-446E-952C-2331CBF3318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27A713-A08C-6442-8ED2-58EBDE1C5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181" y="1733550"/>
            <a:ext cx="13183646" cy="494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000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1FA2A1-41C5-4A08-83D8-DE443AF56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925" y="207963"/>
            <a:ext cx="13168313" cy="858837"/>
          </a:xfrm>
        </p:spPr>
        <p:txBody>
          <a:bodyPr/>
          <a:lstStyle/>
          <a:p>
            <a:r>
              <a:rPr lang="en-US" dirty="0">
                <a:latin typeface="Impact"/>
                <a:cs typeface="Impact"/>
              </a:rPr>
              <a:t>The Personalization Team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548E3E-F37A-954E-82ED-5B2A2DA8A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538" y="1066800"/>
            <a:ext cx="10609689" cy="62378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180A07-E32F-254D-A596-7D5A9F889ABB}"/>
              </a:ext>
            </a:extLst>
          </p:cNvPr>
          <p:cNvSpPr txBox="1"/>
          <p:nvPr/>
        </p:nvSpPr>
        <p:spPr>
          <a:xfrm>
            <a:off x="13754100" y="7429500"/>
            <a:ext cx="282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8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087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FDCF4110-563A-3043-B4DA-7EA83C5DC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947" y="0"/>
            <a:ext cx="11622506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09133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7895</TotalTime>
  <Words>191</Words>
  <Application>Microsoft Macintosh PowerPoint</Application>
  <PresentationFormat>Custom</PresentationFormat>
  <Paragraphs>53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Narrow</vt:lpstr>
      <vt:lpstr>Calibri</vt:lpstr>
      <vt:lpstr>Futura ND for Nike 365 Cn XBd</vt:lpstr>
      <vt:lpstr>Helvetica</vt:lpstr>
      <vt:lpstr>Impact</vt:lpstr>
      <vt:lpstr>1_Office Theme</vt:lpstr>
      <vt:lpstr>Introduction</vt:lpstr>
      <vt:lpstr>PRS Data Lake Process Flow</vt:lpstr>
      <vt:lpstr>Design New Table Schema for PRS</vt:lpstr>
      <vt:lpstr>Creating Product Recommender Service Endpoint</vt:lpstr>
      <vt:lpstr>Postman Demo</vt:lpstr>
      <vt:lpstr>EXTEND TOP TRENDING AND LATEST ARRIVALS MODELS</vt:lpstr>
      <vt:lpstr>VISUALIZATION DEMO</vt:lpstr>
      <vt:lpstr>The Personalization Team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Nike</dc:creator>
  <cp:lastModifiedBy>Brian G. Hou</cp:lastModifiedBy>
  <cp:revision>45</cp:revision>
  <dcterms:created xsi:type="dcterms:W3CDTF">2016-03-18T22:08:13Z</dcterms:created>
  <dcterms:modified xsi:type="dcterms:W3CDTF">2020-03-18T17:04:08Z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-730203749</vt:i4>
  </property>
  <property fmtid="{D5CDD505-2E9C-101B-9397-08002B2CF9AE}" pid="3" name="_NewReviewCycle">
    <vt:lpwstr/>
  </property>
  <property fmtid="{D5CDD505-2E9C-101B-9397-08002B2CF9AE}" pid="4" name="_EmailSubject">
    <vt:lpwstr>Pitchback Template </vt:lpwstr>
  </property>
  <property fmtid="{D5CDD505-2E9C-101B-9397-08002B2CF9AE}" pid="5" name="_AuthorEmail">
    <vt:lpwstr>Siobhan.Clark@nike.com</vt:lpwstr>
  </property>
  <property fmtid="{D5CDD505-2E9C-101B-9397-08002B2CF9AE}" pid="6" name="_AuthorEmailDisplayName">
    <vt:lpwstr>Clark, Siobhan</vt:lpwstr>
  </property>
</Properties>
</file>